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0" r:id="rId2"/>
    <p:sldId id="262" r:id="rId3"/>
    <p:sldId id="276" r:id="rId4"/>
    <p:sldId id="274" r:id="rId5"/>
    <p:sldId id="275" r:id="rId6"/>
    <p:sldId id="277" r:id="rId7"/>
    <p:sldId id="278" r:id="rId8"/>
    <p:sldId id="272" r:id="rId9"/>
    <p:sldId id="270" r:id="rId10"/>
    <p:sldId id="271" r:id="rId11"/>
    <p:sldId id="264" r:id="rId12"/>
    <p:sldId id="266" r:id="rId13"/>
    <p:sldId id="259" r:id="rId14"/>
    <p:sldId id="269" r:id="rId15"/>
    <p:sldId id="27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CB461-D9BA-4079-A318-734AD120CC4F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AE0F4-1A4C-442E-8746-C82B830176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651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D7A83-91EB-4934-9410-4505457EFF1C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17.02.2015?seminar Erasmusplus Anca V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291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rasmusplus.r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pale/ro/home-page" TargetMode="External"/><Relationship Id="rId2" Type="http://schemas.openxmlformats.org/officeDocument/2006/relationships/hyperlink" Target="https://www.schooleducationgateway.eu/ro/pub/index.ht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Apel%202020_21.11.2019.pdf" TargetMode="External"/><Relationship Id="rId2" Type="http://schemas.openxmlformats.org/officeDocument/2006/relationships/hyperlink" Target="https://www.erasmusplus.ro/stire/vrs/IDstire/675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cas.ec.europa.eu/cas/logout" TargetMode="External"/><Relationship Id="rId2" Type="http://schemas.openxmlformats.org/officeDocument/2006/relationships/hyperlink" Target="https://ecas.ec.europa.eu/cas/login?loginRequestId=ECAS_LR-34342792-9mZuakoLdLzP77VxzzHEVivRL71nHAGcD2ZQhrzH2KoM7Anx6IUo1zI3lQa2tbvq7RmrBRTXJsPPt2OrMDMcN9G-jpJZscgsw0KSGsYtWqxIzk-T5uFZJtQDsXzjzuBuA0ZCGOuRhEt2HpCrJM4CziYRRaC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rasmusplus.ro/id-organizational-oid" TargetMode="External"/><Relationship Id="rId7" Type="http://schemas.openxmlformats.org/officeDocument/2006/relationships/hyperlink" Target="Ghid%20de%20completare%20aplicatie%20KA%201.pdf" TargetMode="External"/><Relationship Id="rId2" Type="http://schemas.openxmlformats.org/officeDocument/2006/relationships/hyperlink" Target="https://webgate.ec.europa.eu/erasmus-esc/organisation-registration/screen/hom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Apel%202020_21.11.2019.pdf" TargetMode="External"/><Relationship Id="rId5" Type="http://schemas.openxmlformats.org/officeDocument/2006/relationships/hyperlink" Target="Apel_national_2018_Erasmus7.pdf" TargetMode="External"/><Relationship Id="rId4" Type="http://schemas.openxmlformats.org/officeDocument/2006/relationships/hyperlink" Target="erasmus-plus-programme-guide-2020_ro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295399"/>
          </a:xfrm>
        </p:spPr>
        <p:txBody>
          <a:bodyPr/>
          <a:lstStyle/>
          <a:p>
            <a:r>
              <a:rPr lang="en-US" dirty="0" smtClean="0"/>
              <a:t>ERASMUSPLUS</a:t>
            </a:r>
            <a:r>
              <a:rPr lang="ro-RO" dirty="0" smtClean="0"/>
              <a:t> 2020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295400"/>
            <a:ext cx="8534400" cy="4953000"/>
          </a:xfrm>
        </p:spPr>
        <p:txBody>
          <a:bodyPr>
            <a:normAutofit/>
          </a:bodyPr>
          <a:lstStyle/>
          <a:p>
            <a:r>
              <a:rPr lang="vi-VN" sz="2600" dirty="0" smtClean="0">
                <a:solidFill>
                  <a:schemeClr val="tx1"/>
                </a:solidFill>
              </a:rPr>
              <a:t>Erasmus</a:t>
            </a:r>
            <a:r>
              <a:rPr lang="en-US" sz="2600" dirty="0" smtClean="0">
                <a:solidFill>
                  <a:schemeClr val="tx1"/>
                </a:solidFill>
              </a:rPr>
              <a:t>plus </a:t>
            </a:r>
            <a:r>
              <a:rPr lang="vi-VN" sz="2600" dirty="0" smtClean="0">
                <a:solidFill>
                  <a:schemeClr val="tx1"/>
                </a:solidFill>
              </a:rPr>
              <a:t>are </a:t>
            </a:r>
            <a:r>
              <a:rPr lang="vi-VN" sz="2600" dirty="0">
                <a:solidFill>
                  <a:schemeClr val="tx1"/>
                </a:solidFill>
              </a:rPr>
              <a:t>rolul de a îmbunătăți calitatea procesului de predare și învățare în școlile din Europa, începând cu învățământul preșcolar și terminând cu cel </a:t>
            </a:r>
            <a:r>
              <a:rPr lang="vi-VN" sz="2600" dirty="0" smtClean="0">
                <a:solidFill>
                  <a:schemeClr val="tx1"/>
                </a:solidFill>
                <a:latin typeface="Calibri" pitchFamily="34" charset="0"/>
              </a:rPr>
              <a:t>secundar</a:t>
            </a:r>
            <a:r>
              <a:rPr lang="en-US" sz="26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600" dirty="0" smtClean="0">
                <a:solidFill>
                  <a:schemeClr val="tx1"/>
                </a:solidFill>
                <a:latin typeface="Calibri" pitchFamily="34" charset="0"/>
              </a:rPr>
              <a:t>superior.</a:t>
            </a:r>
            <a:r>
              <a:rPr lang="vi-VN" sz="2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endParaRPr lang="ro-RO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o-RO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Toate informatiile se găsesc pe site-ul: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https://www.erasmusplus.ro/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563880"/>
            <a:ext cx="8705850" cy="629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75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8915400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o-RO" dirty="0" smtClean="0"/>
              <a:t>	</a:t>
            </a:r>
            <a:r>
              <a:rPr lang="en-US" dirty="0" smtClean="0"/>
              <a:t>INSTRUMENTE </a:t>
            </a:r>
            <a:r>
              <a:rPr lang="en-US" dirty="0"/>
              <a:t>ONLINE PENTRU CĂUTARE DE </a:t>
            </a:r>
            <a:r>
              <a:rPr lang="ro-RO" dirty="0" smtClean="0"/>
              <a:t>CURSURI </a:t>
            </a:r>
          </a:p>
          <a:p>
            <a:pPr marL="0" indent="0">
              <a:buNone/>
            </a:pPr>
            <a:endParaRPr lang="en-US" dirty="0"/>
          </a:p>
          <a:p>
            <a:pPr algn="ctr">
              <a:buNone/>
            </a:pPr>
            <a:r>
              <a:rPr lang="ro-RO" dirty="0" smtClean="0"/>
              <a:t>1.</a:t>
            </a:r>
            <a:r>
              <a:rPr lang="en-US" dirty="0" smtClean="0"/>
              <a:t>School </a:t>
            </a:r>
            <a:r>
              <a:rPr lang="en-US" dirty="0"/>
              <a:t>Education Gateway (SEG) - </a:t>
            </a:r>
            <a:r>
              <a:rPr lang="en-US" dirty="0" err="1"/>
              <a:t>portalul</a:t>
            </a:r>
            <a:r>
              <a:rPr lang="en-US" dirty="0"/>
              <a:t> </a:t>
            </a:r>
            <a:r>
              <a:rPr lang="en-US" dirty="0" err="1"/>
              <a:t>european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resurse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educaţia</a:t>
            </a:r>
            <a:r>
              <a:rPr lang="en-US" dirty="0"/>
              <a:t> </a:t>
            </a:r>
            <a:r>
              <a:rPr lang="en-US" dirty="0" err="1"/>
              <a:t>şcolară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căutare</a:t>
            </a:r>
            <a:r>
              <a:rPr lang="en-US" dirty="0"/>
              <a:t> de </a:t>
            </a:r>
            <a:r>
              <a:rPr lang="en-US" dirty="0" err="1"/>
              <a:t>cursuri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 </a:t>
            </a:r>
            <a:r>
              <a:rPr lang="en-US" dirty="0" err="1" smtClean="0"/>
              <a:t>parteneri</a:t>
            </a:r>
            <a:r>
              <a:rPr lang="ro-RO" dirty="0"/>
              <a:t> </a:t>
            </a:r>
            <a:r>
              <a:rPr lang="ro-RO" dirty="0">
                <a:hlinkClick r:id="rId2"/>
              </a:rPr>
              <a:t>https://www.schooleducationgateway.eu/ro/pub/index.htm</a:t>
            </a:r>
            <a:r>
              <a:rPr lang="en-US" dirty="0" smtClean="0">
                <a:hlinkClick r:id="rId2"/>
              </a:rPr>
              <a:t>  </a:t>
            </a:r>
            <a:endParaRPr lang="en-US" dirty="0"/>
          </a:p>
          <a:p>
            <a:pPr>
              <a:buNone/>
            </a:pPr>
            <a:endParaRPr lang="ro-RO" dirty="0" smtClean="0"/>
          </a:p>
          <a:p>
            <a:pPr algn="ctr">
              <a:buNone/>
            </a:pPr>
            <a:r>
              <a:rPr lang="ro-RO" dirty="0"/>
              <a:t>	</a:t>
            </a:r>
            <a:endParaRPr lang="ro-RO" dirty="0" smtClean="0"/>
          </a:p>
          <a:p>
            <a:pPr algn="ctr">
              <a:buNone/>
            </a:pPr>
            <a:r>
              <a:rPr lang="ro-RO" dirty="0" smtClean="0"/>
              <a:t>2. </a:t>
            </a:r>
            <a:r>
              <a:rPr lang="en-US" dirty="0" smtClean="0"/>
              <a:t>EPALE </a:t>
            </a:r>
            <a:r>
              <a:rPr lang="en-US" dirty="0"/>
              <a:t>- </a:t>
            </a:r>
            <a:r>
              <a:rPr lang="en-US" dirty="0" err="1"/>
              <a:t>portalul</a:t>
            </a:r>
            <a:r>
              <a:rPr lang="en-US" dirty="0"/>
              <a:t> </a:t>
            </a:r>
            <a:r>
              <a:rPr lang="en-US" dirty="0" err="1"/>
              <a:t>comunităţii</a:t>
            </a:r>
            <a:r>
              <a:rPr lang="en-US" dirty="0"/>
              <a:t> online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educaţia</a:t>
            </a:r>
            <a:r>
              <a:rPr lang="en-US" dirty="0"/>
              <a:t> </a:t>
            </a:r>
            <a:r>
              <a:rPr lang="en-US" dirty="0" err="1" smtClean="0"/>
              <a:t>adulţilor</a:t>
            </a:r>
            <a:endParaRPr lang="ro-RO" dirty="0" smtClean="0"/>
          </a:p>
          <a:p>
            <a:pPr algn="ctr">
              <a:buNone/>
            </a:pP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://ec.europa.eu/epale/ro/home-page</a:t>
            </a:r>
            <a:endParaRPr lang="en-US" dirty="0"/>
          </a:p>
          <a:p>
            <a:pPr algn="ctr">
              <a:buNone/>
            </a:pPr>
            <a:r>
              <a:rPr lang="en-US" b="1" dirty="0"/>
              <a:t> 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1142999"/>
          </a:xfrm>
        </p:spPr>
        <p:txBody>
          <a:bodyPr/>
          <a:lstStyle/>
          <a:p>
            <a:r>
              <a:rPr lang="ro-RO" dirty="0" smtClean="0"/>
              <a:t>Obiective</a:t>
            </a:r>
            <a:r>
              <a:rPr lang="en-US" dirty="0" smtClean="0"/>
              <a:t>le </a:t>
            </a:r>
            <a:r>
              <a:rPr lang="ro-RO" dirty="0" smtClean="0"/>
              <a:t> prioritare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524000"/>
            <a:ext cx="8458200" cy="41148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Se g</a:t>
            </a:r>
            <a:r>
              <a:rPr lang="ro-RO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ăsesc în Apelul Național 2020 :</a:t>
            </a:r>
          </a:p>
          <a:p>
            <a:pPr algn="l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https://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www.erasmusplus.ro/stire/vrs/IDstire/675</a:t>
            </a:r>
            <a:endParaRPr lang="ro-RO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/>
            <a:endParaRPr lang="ro-RO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ro-RO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 action="ppaction://hlinkfile"/>
              </a:rPr>
              <a:t>Apel național 2020</a:t>
            </a:r>
            <a:endParaRPr lang="ro-RO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81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>
              <a:buNone/>
            </a:pPr>
            <a:endParaRPr lang="ro-RO" dirty="0" smtClean="0"/>
          </a:p>
          <a:p>
            <a:pPr marL="0" indent="0">
              <a:buNone/>
            </a:pPr>
            <a:r>
              <a:rPr lang="ro-RO" sz="2600" dirty="0" smtClean="0">
                <a:latin typeface="Calibri" pitchFamily="34" charset="0"/>
              </a:rPr>
              <a:t>	Termen limită de complatare a aplicației: </a:t>
            </a:r>
          </a:p>
          <a:p>
            <a:pPr marL="0" indent="0">
              <a:buNone/>
            </a:pPr>
            <a:endParaRPr lang="ro-RO" sz="2600" dirty="0" smtClean="0">
              <a:latin typeface="Calibri" pitchFamily="34" charset="0"/>
            </a:endParaRPr>
          </a:p>
          <a:p>
            <a:pPr marL="0" indent="0" algn="ctr">
              <a:buNone/>
            </a:pPr>
            <a:r>
              <a:rPr lang="ro-RO" sz="2600" b="1" dirty="0" smtClean="0">
                <a:solidFill>
                  <a:srgbClr val="FF0000"/>
                </a:solidFill>
                <a:latin typeface="Calibri" pitchFamily="34" charset="0"/>
              </a:rPr>
              <a:t>05.02.2020</a:t>
            </a:r>
            <a:r>
              <a:rPr lang="ro-RO" sz="2600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it-IT" sz="2400" dirty="0"/>
              <a:t>ora 12.0</a:t>
            </a:r>
            <a:r>
              <a:rPr lang="ro-RO" sz="2400" dirty="0"/>
              <a:t>0 </a:t>
            </a:r>
            <a:r>
              <a:rPr lang="it-IT" sz="2400" dirty="0"/>
              <a:t>(ora Bruxelles-ului) termen unic pentru domeniile</a:t>
            </a:r>
            <a:r>
              <a:rPr lang="ro-RO" sz="2400" dirty="0"/>
              <a:t> </a:t>
            </a:r>
            <a:r>
              <a:rPr lang="en-US" sz="2400" dirty="0" err="1"/>
              <a:t>educaţie</a:t>
            </a:r>
            <a:r>
              <a:rPr lang="en-US" sz="2400" dirty="0"/>
              <a:t> </a:t>
            </a:r>
            <a:r>
              <a:rPr lang="en-US" sz="2400" dirty="0" err="1"/>
              <a:t>şi</a:t>
            </a:r>
            <a:r>
              <a:rPr lang="en-US" sz="2400" dirty="0"/>
              <a:t> </a:t>
            </a:r>
            <a:r>
              <a:rPr lang="en-US" sz="2400" dirty="0" err="1"/>
              <a:t>formare</a:t>
            </a:r>
            <a:r>
              <a:rPr lang="en-US" sz="2400" dirty="0"/>
              <a:t> </a:t>
            </a:r>
            <a:r>
              <a:rPr lang="en-US" sz="2400" dirty="0" err="1"/>
              <a:t>profesională</a:t>
            </a:r>
            <a:r>
              <a:rPr lang="ro-RO" sz="2400" dirty="0"/>
              <a:t> (</a:t>
            </a:r>
            <a:r>
              <a:rPr lang="ro-RO" sz="2400" dirty="0" smtClean="0"/>
              <a:t>KA1)</a:t>
            </a:r>
            <a:endParaRPr lang="ro-RO" sz="2400" dirty="0"/>
          </a:p>
          <a:p>
            <a:pPr marL="0" indent="0" algn="ctr">
              <a:buNone/>
            </a:pPr>
            <a:endParaRPr lang="ro-RO" sz="26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43773" y="6150114"/>
            <a:ext cx="8748708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o-RO" sz="3400" b="1" cap="none" spc="0" dirty="0">
                <a:ln w="11430"/>
                <a:solidFill>
                  <a:srgbClr val="FF6B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anose="02040502050405020303" pitchFamily="18" charset="0"/>
              </a:rPr>
              <a:t>Succesul nu vine întotdeauna imediat</a:t>
            </a:r>
            <a:endParaRPr lang="en-US" sz="3400" b="1" cap="none" spc="0" dirty="0">
              <a:ln w="11430"/>
              <a:solidFill>
                <a:srgbClr val="FF6B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995936" y="2852936"/>
            <a:ext cx="3384376" cy="1224136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61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413338"/>
            <a:ext cx="8686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o-RO" dirty="0" smtClean="0">
              <a:hlinkClick r:id="rId2"/>
            </a:endParaRPr>
          </a:p>
          <a:p>
            <a:pPr algn="ctr"/>
            <a:endParaRPr lang="ro-RO" dirty="0">
              <a:hlinkClick r:id="rId2"/>
            </a:endParaRPr>
          </a:p>
          <a:p>
            <a:pPr algn="ctr"/>
            <a:r>
              <a:rPr lang="ro-RO" dirty="0">
                <a:hlinkClick r:id="rId3"/>
              </a:rPr>
              <a:t>https://ecas.ec.europa.eu/cas/logout</a:t>
            </a:r>
            <a:endParaRPr lang="ro-RO" dirty="0"/>
          </a:p>
          <a:p>
            <a:pPr algn="ctr"/>
            <a:endParaRPr lang="ro-RO" dirty="0" smtClean="0">
              <a:hlinkClick r:id="rId2"/>
            </a:endParaRPr>
          </a:p>
        </p:txBody>
      </p:sp>
    </p:spTree>
    <p:extLst>
      <p:ext uri="{BB962C8B-B14F-4D97-AF65-F5344CB8AC3E}">
        <p14:creationId xmlns:p14="http://schemas.microsoft.com/office/powerpoint/2010/main" val="326288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sz="3600" b="1" dirty="0" smtClean="0"/>
              <a:t>Etapele de pregătire a </a:t>
            </a:r>
            <a:r>
              <a:rPr lang="ro-RO" sz="3600" b="1" dirty="0" smtClean="0"/>
              <a:t>proiectului de mobilitate KA1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89154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o-RO" sz="2400" b="1" i="1" dirty="0" smtClean="0">
                <a:solidFill>
                  <a:srgbClr val="FF0000"/>
                </a:solidFill>
              </a:rPr>
              <a:t>OBȚINEREA CODULUI  (OID) DE IDENTIFICARE A INSTITUȚIEI</a:t>
            </a:r>
          </a:p>
          <a:p>
            <a:pPr marL="0" indent="0">
              <a:buNone/>
            </a:pPr>
            <a:endParaRPr lang="ro-RO" sz="24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o-RO" sz="2400" dirty="0" smtClean="0"/>
              <a:t>		</a:t>
            </a:r>
            <a:r>
              <a:rPr lang="ro-RO" sz="2400" dirty="0" smtClean="0">
                <a:hlinkClick r:id="rId2"/>
              </a:rPr>
              <a:t>https</a:t>
            </a:r>
            <a:r>
              <a:rPr lang="ro-RO" sz="2400" dirty="0">
                <a:hlinkClick r:id="rId2"/>
              </a:rPr>
              <a:t>://</a:t>
            </a:r>
            <a:r>
              <a:rPr lang="ro-RO" sz="2400" dirty="0" smtClean="0">
                <a:hlinkClick r:id="rId2"/>
              </a:rPr>
              <a:t>webgate.ec.europa.eu/erasmus-esc/organisation-registration/screen/home</a:t>
            </a:r>
            <a:endParaRPr lang="ro-RO" sz="2400" dirty="0" smtClean="0"/>
          </a:p>
          <a:p>
            <a:pPr marL="0" indent="0" algn="ctr">
              <a:buNone/>
            </a:pPr>
            <a:r>
              <a:rPr lang="ro-RO" sz="2400" dirty="0"/>
              <a:t>Sau </a:t>
            </a:r>
            <a:endParaRPr lang="ro-RO" sz="2400" dirty="0" smtClean="0"/>
          </a:p>
          <a:p>
            <a:pPr marL="0" indent="0" algn="ctr">
              <a:buNone/>
            </a:pPr>
            <a:r>
              <a:rPr lang="ro-RO" sz="2400" dirty="0" smtClean="0">
                <a:hlinkClick r:id="rId3"/>
              </a:rPr>
              <a:t>https</a:t>
            </a:r>
            <a:r>
              <a:rPr lang="ro-RO" sz="2400" dirty="0">
                <a:hlinkClick r:id="rId3"/>
              </a:rPr>
              <a:t>://</a:t>
            </a:r>
            <a:r>
              <a:rPr lang="ro-RO" sz="2400" dirty="0" smtClean="0">
                <a:hlinkClick r:id="rId3"/>
              </a:rPr>
              <a:t>www.erasmusplus.ro/id-organizational-oid</a:t>
            </a:r>
            <a:r>
              <a:rPr lang="ro-RO" sz="2400" dirty="0" smtClean="0"/>
              <a:t> ( vă arată pas cu pas cum se obține codul OID)</a:t>
            </a:r>
          </a:p>
          <a:p>
            <a:pPr marL="457200" indent="-457200">
              <a:buNone/>
            </a:pPr>
            <a:r>
              <a:rPr lang="ro-RO" sz="2400" dirty="0" smtClean="0"/>
              <a:t>Obs: </a:t>
            </a:r>
          </a:p>
          <a:p>
            <a:r>
              <a:rPr lang="ro-RO" sz="2400" dirty="0" smtClean="0"/>
              <a:t>Dacă aveți cod PIC, identificati codul OID prin introducerea  numelui instituției in caseta </a:t>
            </a:r>
            <a:r>
              <a:rPr lang="ro-RO" sz="2400" i="1" dirty="0" smtClean="0"/>
              <a:t>Search</a:t>
            </a:r>
            <a:r>
              <a:rPr lang="ro-RO" sz="2400" i="1" dirty="0" smtClean="0"/>
              <a:t>;</a:t>
            </a:r>
          </a:p>
          <a:p>
            <a:pPr marL="0" indent="0">
              <a:buNone/>
            </a:pPr>
            <a:endParaRPr lang="ro-RO" sz="2400" i="1" dirty="0" smtClean="0"/>
          </a:p>
          <a:p>
            <a:pPr marL="0" indent="0">
              <a:buNone/>
            </a:pPr>
            <a:r>
              <a:rPr lang="ro-RO" sz="2400" b="1" i="1" dirty="0" smtClean="0">
                <a:solidFill>
                  <a:srgbClr val="FF0000"/>
                </a:solidFill>
              </a:rPr>
              <a:t>CONSULTAȚI</a:t>
            </a:r>
            <a:r>
              <a:rPr lang="ro-RO" sz="2400" i="1" dirty="0" smtClean="0"/>
              <a:t>: </a:t>
            </a:r>
            <a:endParaRPr lang="ro-RO" sz="2400" i="1" dirty="0" smtClean="0"/>
          </a:p>
          <a:p>
            <a:pPr marL="0" indent="0">
              <a:buNone/>
            </a:pPr>
            <a:r>
              <a:rPr lang="en-US" sz="2400" dirty="0" err="1" smtClean="0"/>
              <a:t>Ghidul</a:t>
            </a:r>
            <a:r>
              <a:rPr lang="en-US" sz="2400" dirty="0" smtClean="0"/>
              <a:t> </a:t>
            </a:r>
            <a:r>
              <a:rPr lang="en-US" sz="2400" dirty="0" err="1" smtClean="0"/>
              <a:t>programului</a:t>
            </a:r>
            <a:r>
              <a:rPr lang="ro-RO" sz="2400" dirty="0" smtClean="0"/>
              <a:t> Erasmusplus</a:t>
            </a:r>
            <a:r>
              <a:rPr lang="en-US" sz="2400" dirty="0" smtClean="0"/>
              <a:t>: </a:t>
            </a:r>
            <a:endParaRPr lang="ro-RO" sz="2400" dirty="0" smtClean="0"/>
          </a:p>
          <a:p>
            <a:pPr marL="0" indent="0">
              <a:buNone/>
            </a:pPr>
            <a:r>
              <a:rPr lang="ro-RO" sz="2400" dirty="0" smtClean="0">
                <a:hlinkClick r:id="rId4" action="ppaction://hlinkfile"/>
              </a:rPr>
              <a:t>erasmus-plus-programme-guide-2020_ro.pdf</a:t>
            </a:r>
            <a:endParaRPr lang="ro-RO" sz="2400" dirty="0" smtClean="0"/>
          </a:p>
          <a:p>
            <a:pPr marL="457200" indent="-457200">
              <a:buAutoNum type="arabicPeriod" startAt="2"/>
            </a:pPr>
            <a:endParaRPr lang="ro-RO" sz="2400" dirty="0" smtClean="0"/>
          </a:p>
          <a:p>
            <a:pPr>
              <a:buNone/>
            </a:pPr>
            <a:r>
              <a:rPr lang="ro-RO" sz="24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5" action="ppaction://hlinkfile"/>
              </a:rPr>
              <a:t> </a:t>
            </a:r>
            <a:r>
              <a:rPr lang="ro-RO" sz="24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6" action="ppaction://hlinkfile"/>
              </a:rPr>
              <a:t>Apel_national_2020_Erasmusplus.pdf</a:t>
            </a:r>
            <a:endParaRPr lang="ro-RO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ro-RO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o-RO" sz="24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7" action="ppaction://hlinkfile"/>
              </a:rPr>
              <a:t>Ghid de completare a aplicației KA1 </a:t>
            </a:r>
            <a:endParaRPr lang="ro-RO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ro-RO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ro-RO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ro-RO" sz="2400" b="1" i="1" dirty="0" smtClean="0">
                <a:solidFill>
                  <a:srgbClr val="FF0000"/>
                </a:solidFill>
              </a:rPr>
              <a:t>Completați :</a:t>
            </a:r>
            <a:endParaRPr lang="ro-RO" sz="2400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o-RO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Formularul </a:t>
            </a:r>
            <a:r>
              <a:rPr lang="ro-RO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on-line de candidatură</a:t>
            </a:r>
            <a:endParaRPr lang="ro-RO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en-US" sz="24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o-RO" dirty="0" smtClean="0"/>
              <a:t>Daca nu aveti cod PIC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94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19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o-RO" dirty="0" smtClean="0"/>
              <a:t>Va logati apoi cu user-ul si parola pe care o </a:t>
            </a:r>
            <a:r>
              <a:rPr lang="ro-RO" dirty="0" smtClean="0"/>
              <a:t>primiti </a:t>
            </a:r>
            <a:r>
              <a:rPr lang="ro-RO" dirty="0" smtClean="0"/>
              <a:t>pe mail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21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o-RO" dirty="0" smtClean="0"/>
              <a:t>Daca aveti cod PIC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64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Vă logați cu parolă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3273" y="1600200"/>
            <a:ext cx="5657453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Formularul de candidatură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o-RO" dirty="0" smtClean="0"/>
              <a:t>Se găseste in: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dirty="0" smtClean="0"/>
              <a:t> </a:t>
            </a:r>
            <a:r>
              <a:rPr lang="ro-RO" i="1" dirty="0" smtClean="0"/>
              <a:t>My organization</a:t>
            </a:r>
            <a:r>
              <a:rPr lang="ro-RO" dirty="0" smtClean="0"/>
              <a:t>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i="1" dirty="0" smtClean="0"/>
              <a:t>Opportunities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i="1" dirty="0" smtClean="0"/>
              <a:t>Erasmus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i="1" dirty="0" smtClean="0"/>
              <a:t>School education</a:t>
            </a:r>
          </a:p>
        </p:txBody>
      </p:sp>
    </p:spTree>
    <p:extLst>
      <p:ext uri="{BB962C8B-B14F-4D97-AF65-F5344CB8AC3E}">
        <p14:creationId xmlns:p14="http://schemas.microsoft.com/office/powerpoint/2010/main" val="2935494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1"/>
            <a:ext cx="7772400" cy="1066799"/>
          </a:xfrm>
        </p:spPr>
        <p:txBody>
          <a:bodyPr>
            <a:normAutofit fontScale="90000"/>
          </a:bodyPr>
          <a:lstStyle/>
          <a:p>
            <a:r>
              <a:rPr lang="ro-RO" dirty="0" smtClean="0"/>
              <a:t>5.Formularul on-line de candidatură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81000"/>
            <a:ext cx="8572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9420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3447</TotalTime>
  <Words>133</Words>
  <Application>Microsoft Office PowerPoint</Application>
  <PresentationFormat>On-screen Show (4:3)</PresentationFormat>
  <Paragraphs>56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Georgia</vt:lpstr>
      <vt:lpstr>Wingdings</vt:lpstr>
      <vt:lpstr>Office Theme</vt:lpstr>
      <vt:lpstr>ERASMUSPLUS 2020</vt:lpstr>
      <vt:lpstr>Etapele de pregătire a proiectului de mobilitate KA1</vt:lpstr>
      <vt:lpstr>Daca nu aveti cod PIC </vt:lpstr>
      <vt:lpstr>PowerPoint Presentation</vt:lpstr>
      <vt:lpstr>Va logati apoi cu user-ul si parola pe care o primiti pe mail</vt:lpstr>
      <vt:lpstr>Daca aveti cod PIC</vt:lpstr>
      <vt:lpstr>Vă logați cu parolă </vt:lpstr>
      <vt:lpstr>Formularul de candidatură</vt:lpstr>
      <vt:lpstr>5.Formularul on-line de candidatură </vt:lpstr>
      <vt:lpstr>PowerPoint Presentation</vt:lpstr>
      <vt:lpstr>PowerPoint Presentation</vt:lpstr>
      <vt:lpstr>Obiectivele  prioritare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ERASMUSPLUS 2016</dc:title>
  <dc:creator>Anca V</dc:creator>
  <cp:lastModifiedBy>Utilizator</cp:lastModifiedBy>
  <cp:revision>37</cp:revision>
  <dcterms:created xsi:type="dcterms:W3CDTF">2006-08-16T00:00:00Z</dcterms:created>
  <dcterms:modified xsi:type="dcterms:W3CDTF">2019-12-12T12:09:37Z</dcterms:modified>
</cp:coreProperties>
</file>